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"/>
  </p:notesMasterIdLst>
  <p:sldIdLst>
    <p:sldId id="259" r:id="rId2"/>
    <p:sldId id="256" r:id="rId3"/>
    <p:sldId id="258" r:id="rId4"/>
    <p:sldId id="257" r:id="rId5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660"/>
  </p:normalViewPr>
  <p:slideViewPr>
    <p:cSldViewPr snapToGrid="0">
      <p:cViewPr>
        <p:scale>
          <a:sx n="64" d="100"/>
          <a:sy n="64" d="100"/>
        </p:scale>
        <p:origin x="74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75C902-CCE7-4564-8F02-FCB0042D0AEC}" type="datetimeFigureOut">
              <a:rPr lang="fr-FR" smtClean="0"/>
              <a:t>19/07/2024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374D0C-BDF3-467B-A286-CAEDBF4E3F6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56586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53543E0-ABF2-4F8D-133B-70C76D24BA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8C47C90A-3069-3768-6B40-F9D71958ED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0E7D95E-90AB-BBC3-EF2B-D808E7FF57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1C5F1-D48E-490C-BD3D-57776C4C97EC}" type="datetime1">
              <a:rPr lang="fr-FR" smtClean="0"/>
              <a:t>19/07/2024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0161E3B-19B9-A530-74E9-7F0B5D525F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24E6766-731E-CF9A-F187-64B346F51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1005F-07FD-4257-8205-CDEC53DF0F7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24558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43232FF-413B-355B-C8EB-E5FA6A9B68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FC4A8335-60AA-9261-5665-FCC2A97FC5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378196F-A4E6-8319-663F-72F938A46C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99C71-F7CD-4B1A-9AE9-AC22B2990ECB}" type="datetime1">
              <a:rPr lang="fr-FR" smtClean="0"/>
              <a:t>19/07/2024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A046B7A-8E7C-18B3-6957-5D6142DD99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17B06F0-A245-40D1-C42D-D1AA2B0938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1005F-07FD-4257-8205-CDEC53DF0F7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434147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23085662-D74B-4530-DCCF-B56F7F7F5FB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F4DAB669-A581-9D8D-E435-D24C81DE28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A5606B7-06D1-888F-5E64-FD9AC16A4F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19408-4F7E-4F9B-AD2D-B3037E8169AB}" type="datetime1">
              <a:rPr lang="fr-FR" smtClean="0"/>
              <a:t>19/07/2024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98D8A02-ACC9-BCD2-D601-D2E98A5CBE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CADF1B6-BD70-6D60-1862-160CC4A25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1005F-07FD-4257-8205-CDEC53DF0F7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632531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7ED895F-A9DB-9771-9760-13197E234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81659C1-DCC9-2169-3D9D-D1E3F07C9F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34BF6BD-274D-1464-49F2-8DBD885F5D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6F81F6-7E39-49C6-BCBF-F96CB6B286D2}" type="datetime1">
              <a:rPr lang="fr-FR" smtClean="0"/>
              <a:t>19/07/2024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89566C9-D5C9-8A0B-2690-7F642C9672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3251D87-2C80-290A-4FAD-D4F6199F6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1005F-07FD-4257-8205-CDEC53DF0F7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121900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0349C5E-2652-7982-8AD3-731D22C45B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63132D2-FC73-003F-DB5A-99C36F4651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2E13A05-EA34-F786-2EF0-609EB9A736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B5FC-21BC-4391-8F6B-486D6475E40E}" type="datetime1">
              <a:rPr lang="fr-FR" smtClean="0"/>
              <a:t>19/07/2024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0FB21C6-B68C-7670-23B3-9D05515753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56565D8-AF50-5711-69F4-B4726B2F8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1005F-07FD-4257-8205-CDEC53DF0F7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635481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4263939-45D2-4AC3-D048-6A07E30BF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05FCFE0-431D-958D-E645-A44F241D0E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1A4DDCD5-AF91-5A10-3A76-0B1B0B6CEC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FFD74CD-41D3-EBBD-4455-B1B08E163B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845FA-2477-47B6-9C2F-7A6EBDCB8FBF}" type="datetime1">
              <a:rPr lang="fr-FR" smtClean="0"/>
              <a:t>19/07/2024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F00D5C83-953E-DAF8-4365-B3F164A83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AB4F4CE-5337-8EAC-5BE4-23F88E3D91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1005F-07FD-4257-8205-CDEC53DF0F7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583533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4774A97-92C7-5919-6220-9B44E23C88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B6E4841-CB02-C4F3-40D1-21DC6D3F06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F8EBC65B-58B4-C835-38E2-B68F705138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F958A754-177C-0294-21D7-57B78773556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B9E706CD-F92B-5026-C08A-9936409562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39B4ECC1-2FA8-C6B0-E564-9F7CAF202A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75A777-4C22-4D11-819F-7FEDAD473B20}" type="datetime1">
              <a:rPr lang="fr-FR" smtClean="0"/>
              <a:t>19/07/2024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5D5EA24C-0FC8-A371-B888-3B9ABD7CE2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44F87930-6A20-3AC5-5547-1365A31A7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1005F-07FD-4257-8205-CDEC53DF0F7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980776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9FF2F23-040B-5BC6-5CF8-87D592FEB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8157C047-DD1E-A22A-B5B2-3BED31372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F1C06-29C2-4829-9A6D-DD796AF5BDFE}" type="datetime1">
              <a:rPr lang="fr-FR" smtClean="0"/>
              <a:t>19/07/2024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E162B523-40F2-B346-FD0B-9E802D4AE8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6E9666A-9C94-820A-4CF4-E2BF84FC8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1005F-07FD-4257-8205-CDEC53DF0F7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262001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69BF905B-5589-D15D-A4B1-F9D54D9D67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A05E26-7233-47B5-8F14-ACF2AFA386AB}" type="datetime1">
              <a:rPr lang="fr-FR" smtClean="0"/>
              <a:t>19/07/2024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F030CE3F-312D-E92D-C440-831AE1AFA0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3C1547B-07F5-4514-99C3-3535D11372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1005F-07FD-4257-8205-CDEC53DF0F7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67353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2B18C9A-261B-0BE6-E178-5E639A56DF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A0C6261-8711-C515-2977-396B8995F5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17B7A95D-01A1-CF88-0448-7A5458144D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BB0CEE8-7E00-8F30-6866-3AA800F09C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50432-4283-442F-914D-A39C48C10806}" type="datetime1">
              <a:rPr lang="fr-FR" smtClean="0"/>
              <a:t>19/07/2024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483D32E-C523-28B3-A1D5-0099A511B7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27A92EB-BB29-665F-C84C-D6757D8A7A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1005F-07FD-4257-8205-CDEC53DF0F7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060575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18622A5-3FC7-AA89-4096-87BED84978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41F5FFD2-A514-5ADC-2FC3-BBEA726A4E1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12BEB6A8-D642-8481-9665-822868B3E8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4FDB860-4CAE-BDF9-B0D4-29921720F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6EF646-147E-4C94-BEC4-E794C0B01157}" type="datetime1">
              <a:rPr lang="fr-FR" smtClean="0"/>
              <a:t>19/07/2024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75C5B317-6194-C9FB-AC8C-0B98FFE90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944E67A-C5F1-2E78-191E-0960B71574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1005F-07FD-4257-8205-CDEC53DF0F7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118453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21F81D06-DF6E-7E4F-A5E3-BC482C094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0DB0C67-0D30-B0AA-6A52-C7A0D934B0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7F8158A-DEB8-BB00-7925-EFEE7DB986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DDC2AA2-72CA-41F2-915E-FD2AED34AFDA}" type="datetime1">
              <a:rPr lang="fr-FR" smtClean="0"/>
              <a:t>19/07/2024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3FE2647-1F92-7EE6-1089-82C5F60435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60D801E-8471-2856-C891-49B2FBC51B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2C1005F-07FD-4257-8205-CDEC53DF0F7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970533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ohanCohen-Solal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ohanCohen-Solal/Cloud_detector_V2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8.png"/><Relationship Id="rId4" Type="http://schemas.openxmlformats.org/officeDocument/2006/relationships/hyperlink" Target="https://github.com/YohanCohen-Solal/mini-project-cpp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hyperlink" Target="https://github.com/YohanCohen-Solal/statistiques_football_1998_2018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10000"/>
            <a:lumOff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DCBFB88-7F71-846E-88A4-6BBB3474BCB2}"/>
              </a:ext>
            </a:extLst>
          </p:cNvPr>
          <p:cNvSpPr/>
          <p:nvPr/>
        </p:nvSpPr>
        <p:spPr>
          <a:xfrm>
            <a:off x="579781" y="422413"/>
            <a:ext cx="11032435" cy="2857735"/>
          </a:xfrm>
          <a:prstGeom prst="rect">
            <a:avLst/>
          </a:prstGeom>
          <a:solidFill>
            <a:srgbClr val="FFFFFF">
              <a:alpha val="80000"/>
            </a:srgbClr>
          </a:solidFill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Aft>
                <a:spcPts val="4200"/>
              </a:spcAft>
            </a:pPr>
            <a:r>
              <a:rPr lang="fr-FR" sz="3600" u="sng" dirty="0">
                <a:latin typeface="Calibri" panose="020F0502020204030204" pitchFamily="34" charset="0"/>
                <a:cs typeface="Calibri" panose="020F0502020204030204" pitchFamily="34" charset="0"/>
              </a:rPr>
              <a:t>Portfolio de projets :</a:t>
            </a:r>
          </a:p>
          <a:p>
            <a:pPr marL="1428750" lvl="2" indent="-514350">
              <a:buFont typeface="+mj-lt"/>
              <a:buAutoNum type="romanUcPeriod"/>
            </a:pPr>
            <a:r>
              <a:rPr lang="fr-FR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Cloud Detector avec technique de computer vision</a:t>
            </a:r>
          </a:p>
          <a:p>
            <a:pPr marL="1428750" lvl="2" indent="-514350">
              <a:buFont typeface="+mj-lt"/>
              <a:buAutoNum type="romanUcPeriod"/>
            </a:pPr>
            <a:r>
              <a:rPr lang="fr-FR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Application de réalité augmentée avec détection d’objet</a:t>
            </a:r>
          </a:p>
          <a:p>
            <a:pPr marL="1428750" lvl="2" indent="-514350">
              <a:buFont typeface="+mj-lt"/>
              <a:buAutoNum type="romanUcPeriod"/>
            </a:pPr>
            <a:r>
              <a:rPr lang="fr-FR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Analyse de données : équipe de France de football 1998 et 2018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1807DFE-5D50-20C3-84D7-03BFF1A66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1005F-07FD-4257-8205-CDEC53DF0F77}" type="slidenum">
              <a:rPr lang="fr-FR" smtClean="0"/>
              <a:t>1</a:t>
            </a:fld>
            <a:endParaRPr lang="fr-FR" dirty="0"/>
          </a:p>
        </p:txBody>
      </p:sp>
      <p:pic>
        <p:nvPicPr>
          <p:cNvPr id="8" name="Image 7" descr="Une image contenant Visage humain, personne, habits, cravate&#10;&#10;Description générée automatiquement">
            <a:extLst>
              <a:ext uri="{FF2B5EF4-FFF2-40B4-BE49-F238E27FC236}">
                <a16:creationId xmlns:a16="http://schemas.microsoft.com/office/drawing/2014/main" id="{5F03A991-2594-698A-2A16-7D539BB33FB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988"/>
          <a:stretch/>
        </p:blipFill>
        <p:spPr>
          <a:xfrm>
            <a:off x="1224894" y="3781798"/>
            <a:ext cx="2281238" cy="25745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EE4EB24-ACB2-DF87-F4FF-6F8776DA4147}"/>
              </a:ext>
            </a:extLst>
          </p:cNvPr>
          <p:cNvSpPr/>
          <p:nvPr/>
        </p:nvSpPr>
        <p:spPr>
          <a:xfrm>
            <a:off x="4902113" y="4019339"/>
            <a:ext cx="5893904" cy="10497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Yohan Cohen-Solal</a:t>
            </a:r>
          </a:p>
          <a:p>
            <a:pPr algn="ctr"/>
            <a:r>
              <a:rPr lang="fr-FR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Ingénieur Généraliste, spécialisé dans la Data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CA8DB760-165E-FBB2-5211-80A4EA067432}"/>
              </a:ext>
            </a:extLst>
          </p:cNvPr>
          <p:cNvSpPr txBox="1"/>
          <p:nvPr/>
        </p:nvSpPr>
        <p:spPr>
          <a:xfrm>
            <a:off x="4780359" y="5251765"/>
            <a:ext cx="613741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https://github.com/YohanCohen-Solal</a:t>
            </a:r>
            <a:endParaRPr lang="fr-FR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fr-F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19996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10000"/>
            <a:lumOff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ZoneTexte 16">
            <a:extLst>
              <a:ext uri="{FF2B5EF4-FFF2-40B4-BE49-F238E27FC236}">
                <a16:creationId xmlns:a16="http://schemas.microsoft.com/office/drawing/2014/main" id="{C0B5C01F-77C7-E52F-EB85-49B8617BD82E}"/>
              </a:ext>
            </a:extLst>
          </p:cNvPr>
          <p:cNvSpPr txBox="1"/>
          <p:nvPr/>
        </p:nvSpPr>
        <p:spPr>
          <a:xfrm>
            <a:off x="117996" y="992257"/>
            <a:ext cx="105579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Description du projet </a:t>
            </a:r>
            <a:r>
              <a:rPr lang="fr-FR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créer un modèle de classification capable de déterminer le type de nuage se trouve sur une image qu’il reçoit en entrée</a:t>
            </a:r>
          </a:p>
          <a:p>
            <a:r>
              <a:rPr lang="fr-FR" sz="1400" b="1" dirty="0">
                <a:latin typeface="Calibri" panose="020F0502020204030204" pitchFamily="34" charset="0"/>
                <a:cs typeface="Calibri" panose="020F0502020204030204" pitchFamily="34" charset="0"/>
              </a:rPr>
              <a:t>Objectif : </a:t>
            </a:r>
            <a:r>
              <a:rPr lang="fr-FR" sz="1400" dirty="0">
                <a:latin typeface="Calibri" panose="020F0502020204030204" pitchFamily="34" charset="0"/>
                <a:cs typeface="Calibri" panose="020F0502020204030204" pitchFamily="34" charset="0"/>
              </a:rPr>
              <a:t>o</a:t>
            </a:r>
            <a:r>
              <a:rPr lang="fr-FR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btenir une précision d’au moins 80%</a:t>
            </a:r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37E8B284-2E0D-403B-CB73-A5FEA73F58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675" y="1964359"/>
            <a:ext cx="3523965" cy="2253698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20" name="ZoneTexte 19">
            <a:extLst>
              <a:ext uri="{FF2B5EF4-FFF2-40B4-BE49-F238E27FC236}">
                <a16:creationId xmlns:a16="http://schemas.microsoft.com/office/drawing/2014/main" id="{376115E5-281F-D17C-66C5-17CBF55E8BDF}"/>
              </a:ext>
            </a:extLst>
          </p:cNvPr>
          <p:cNvSpPr txBox="1"/>
          <p:nvPr/>
        </p:nvSpPr>
        <p:spPr>
          <a:xfrm>
            <a:off x="225913" y="1580111"/>
            <a:ext cx="33216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fr-FR" sz="1400" b="1" baseline="30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ère</a:t>
            </a:r>
            <a:r>
              <a:rPr lang="fr-FR" sz="1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étape : </a:t>
            </a:r>
            <a:r>
              <a:rPr lang="fr-FR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création base de données </a:t>
            </a:r>
            <a:endParaRPr lang="fr-FR" sz="11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886D7415-0BF4-F312-9A2E-B87BAFADFBFC}"/>
              </a:ext>
            </a:extLst>
          </p:cNvPr>
          <p:cNvSpPr txBox="1"/>
          <p:nvPr/>
        </p:nvSpPr>
        <p:spPr>
          <a:xfrm>
            <a:off x="4967753" y="1891318"/>
            <a:ext cx="6261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100" dirty="0">
                <a:latin typeface="Calibri" panose="020F0502020204030204" pitchFamily="34" charset="0"/>
                <a:cs typeface="Calibri" panose="020F0502020204030204" pitchFamily="34" charset="0"/>
              </a:rPr>
              <a:t>Base de données de 11 classes (10 types de nuages + 1 </a:t>
            </a:r>
            <a:r>
              <a:rPr lang="fr-FR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clear</a:t>
            </a:r>
            <a:r>
              <a:rPr lang="fr-FR" sz="1100" dirty="0">
                <a:latin typeface="Calibri" panose="020F0502020204030204" pitchFamily="34" charset="0"/>
                <a:cs typeface="Calibri" panose="020F0502020204030204" pitchFamily="34" charset="0"/>
              </a:rPr>
              <a:t> sky)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100" dirty="0">
                <a:latin typeface="Calibri" panose="020F0502020204030204" pitchFamily="34" charset="0"/>
                <a:cs typeface="Calibri" panose="020F0502020204030204" pitchFamily="34" charset="0"/>
              </a:rPr>
              <a:t>67243 images , soit 6113 par classe (récupérée sur Kaggle et agrandie à l’aide de data augmentation)</a:t>
            </a:r>
          </a:p>
          <a:p>
            <a:endParaRPr lang="fr-FR" sz="7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fr-FR" sz="1100" b="1" dirty="0">
                <a:latin typeface="Calibri" panose="020F0502020204030204" pitchFamily="34" charset="0"/>
                <a:cs typeface="Calibri" panose="020F0502020204030204" pitchFamily="34" charset="0"/>
              </a:rPr>
              <a:t>Algorithmes de Data Augmentation :</a:t>
            </a:r>
            <a:r>
              <a:rPr lang="fr-FR" sz="1100" dirty="0">
                <a:latin typeface="Calibri" panose="020F0502020204030204" pitchFamily="34" charset="0"/>
                <a:cs typeface="Calibri" panose="020F0502020204030204" pitchFamily="34" charset="0"/>
              </a:rPr>
              <a:t> divers scripts de rotation et translation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8FCED1C-AC4B-766C-CAC7-7DA907D1CB7A}"/>
              </a:ext>
            </a:extLst>
          </p:cNvPr>
          <p:cNvSpPr/>
          <p:nvPr/>
        </p:nvSpPr>
        <p:spPr>
          <a:xfrm>
            <a:off x="656912" y="255795"/>
            <a:ext cx="5735707" cy="58521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I.     Cloud Detector avec technique de computer vision</a:t>
            </a:r>
          </a:p>
        </p:txBody>
      </p:sp>
      <p:pic>
        <p:nvPicPr>
          <p:cNvPr id="25" name="Image 24">
            <a:extLst>
              <a:ext uri="{FF2B5EF4-FFF2-40B4-BE49-F238E27FC236}">
                <a16:creationId xmlns:a16="http://schemas.microsoft.com/office/drawing/2014/main" id="{F1333EC8-AC46-E880-5042-B13912B5CE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917"/>
          <a:stretch/>
        </p:blipFill>
        <p:spPr>
          <a:xfrm>
            <a:off x="6392619" y="2709112"/>
            <a:ext cx="1432648" cy="1311704"/>
          </a:xfrm>
          <a:prstGeom prst="rect">
            <a:avLst/>
          </a:prstGeom>
        </p:spPr>
      </p:pic>
      <p:sp>
        <p:nvSpPr>
          <p:cNvPr id="26" name="Flèche : droite 25">
            <a:extLst>
              <a:ext uri="{FF2B5EF4-FFF2-40B4-BE49-F238E27FC236}">
                <a16:creationId xmlns:a16="http://schemas.microsoft.com/office/drawing/2014/main" id="{9850C483-9153-CA0F-0216-52D85F283F80}"/>
              </a:ext>
            </a:extLst>
          </p:cNvPr>
          <p:cNvSpPr/>
          <p:nvPr/>
        </p:nvSpPr>
        <p:spPr>
          <a:xfrm>
            <a:off x="8245469" y="3102770"/>
            <a:ext cx="978408" cy="484632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8" name="Image 27">
            <a:extLst>
              <a:ext uri="{FF2B5EF4-FFF2-40B4-BE49-F238E27FC236}">
                <a16:creationId xmlns:a16="http://schemas.microsoft.com/office/drawing/2014/main" id="{B75B4DA5-9BB7-D9A3-BD60-3E1D883417A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18"/>
          <a:stretch/>
        </p:blipFill>
        <p:spPr>
          <a:xfrm>
            <a:off x="9654019" y="2690538"/>
            <a:ext cx="1378639" cy="1310400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0978D32F-1809-B33B-FD28-0BF5CA381163}"/>
              </a:ext>
            </a:extLst>
          </p:cNvPr>
          <p:cNvSpPr/>
          <p:nvPr/>
        </p:nvSpPr>
        <p:spPr>
          <a:xfrm>
            <a:off x="8018350" y="3563056"/>
            <a:ext cx="1432647" cy="4378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Rotation de 45°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677D081F-CDE9-3DE3-EF85-A4035D3F96FE}"/>
              </a:ext>
            </a:extLst>
          </p:cNvPr>
          <p:cNvSpPr txBox="1"/>
          <p:nvPr/>
        </p:nvSpPr>
        <p:spPr>
          <a:xfrm>
            <a:off x="225913" y="4379745"/>
            <a:ext cx="52107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fr-FR" sz="1400" b="1" baseline="30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ème</a:t>
            </a:r>
            <a:r>
              <a:rPr lang="fr-FR" sz="1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étape : </a:t>
            </a:r>
            <a:r>
              <a:rPr lang="fr-FR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tester plusieurs algorithmes et déterminer leur précision</a:t>
            </a:r>
            <a:endParaRPr lang="fr-FR" sz="11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34" name="Tableau 33">
            <a:extLst>
              <a:ext uri="{FF2B5EF4-FFF2-40B4-BE49-F238E27FC236}">
                <a16:creationId xmlns:a16="http://schemas.microsoft.com/office/drawing/2014/main" id="{FF217288-90B6-6AF1-9F16-D5930CE521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7976549"/>
              </p:ext>
            </p:extLst>
          </p:nvPr>
        </p:nvGraphicFramePr>
        <p:xfrm>
          <a:off x="884623" y="4888499"/>
          <a:ext cx="3425754" cy="121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2877">
                  <a:extLst>
                    <a:ext uri="{9D8B030D-6E8A-4147-A177-3AD203B41FA5}">
                      <a16:colId xmlns:a16="http://schemas.microsoft.com/office/drawing/2014/main" val="2936315003"/>
                    </a:ext>
                  </a:extLst>
                </a:gridCol>
                <a:gridCol w="1712877">
                  <a:extLst>
                    <a:ext uri="{9D8B030D-6E8A-4147-A177-3AD203B41FA5}">
                      <a16:colId xmlns:a16="http://schemas.microsoft.com/office/drawing/2014/main" val="3738389845"/>
                    </a:ext>
                  </a:extLst>
                </a:gridCol>
              </a:tblGrid>
              <a:tr h="241676">
                <a:tc>
                  <a:txBody>
                    <a:bodyPr/>
                    <a:lstStyle/>
                    <a:p>
                      <a:r>
                        <a:rPr lang="fr-FR" sz="14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Nom du modèle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Précision (en %)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2995810"/>
                  </a:ext>
                </a:extLst>
              </a:tr>
              <a:tr h="241676">
                <a:tc>
                  <a:txBody>
                    <a:bodyPr/>
                    <a:lstStyle/>
                    <a:p>
                      <a:r>
                        <a:rPr lang="fr-FR" sz="14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CNN classique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8522333"/>
                  </a:ext>
                </a:extLst>
              </a:tr>
              <a:tr h="241676">
                <a:tc>
                  <a:txBody>
                    <a:bodyPr/>
                    <a:lstStyle/>
                    <a:p>
                      <a:r>
                        <a:rPr lang="fr-FR" sz="14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VGG16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9548961"/>
                  </a:ext>
                </a:extLst>
              </a:tr>
              <a:tr h="241676">
                <a:tc>
                  <a:txBody>
                    <a:bodyPr/>
                    <a:lstStyle/>
                    <a:p>
                      <a:r>
                        <a:rPr lang="fr-FR" sz="14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ResNet50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89,7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9774978"/>
                  </a:ext>
                </a:extLst>
              </a:tr>
            </a:tbl>
          </a:graphicData>
        </a:graphic>
      </p:graphicFrame>
      <p:sp>
        <p:nvSpPr>
          <p:cNvPr id="35" name="Rectangle 34">
            <a:extLst>
              <a:ext uri="{FF2B5EF4-FFF2-40B4-BE49-F238E27FC236}">
                <a16:creationId xmlns:a16="http://schemas.microsoft.com/office/drawing/2014/main" id="{15FF9AA7-5F96-0B8F-2625-9FB012159283}"/>
              </a:ext>
            </a:extLst>
          </p:cNvPr>
          <p:cNvSpPr/>
          <p:nvPr/>
        </p:nvSpPr>
        <p:spPr>
          <a:xfrm>
            <a:off x="1312832" y="6173384"/>
            <a:ext cx="2569335" cy="4314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 modèle ResNet50 a été </a:t>
            </a:r>
            <a:r>
              <a:rPr lang="fr-FR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retenu</a:t>
            </a:r>
            <a:endParaRPr lang="fr-FR" sz="1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41F8676-F3FC-F1E1-23A5-E6EFC33CFA54}"/>
              </a:ext>
            </a:extLst>
          </p:cNvPr>
          <p:cNvSpPr/>
          <p:nvPr/>
        </p:nvSpPr>
        <p:spPr>
          <a:xfrm>
            <a:off x="5206016" y="2690538"/>
            <a:ext cx="930761" cy="1310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Exemple :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0BFFEEC6-AFF0-C5F9-76A7-78DD19388B1F}"/>
              </a:ext>
            </a:extLst>
          </p:cNvPr>
          <p:cNvSpPr txBox="1"/>
          <p:nvPr/>
        </p:nvSpPr>
        <p:spPr>
          <a:xfrm>
            <a:off x="5987766" y="4379745"/>
            <a:ext cx="34632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fr-FR" sz="1400" b="1" baseline="30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ème</a:t>
            </a:r>
            <a:r>
              <a:rPr lang="fr-FR" sz="1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étape : </a:t>
            </a:r>
            <a:r>
              <a:rPr lang="fr-FR" sz="1400" dirty="0"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fr-FR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pplication front-end en React</a:t>
            </a:r>
            <a:endParaRPr lang="fr-FR" sz="11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06B7848-1B8E-13CF-5F1D-242DC35AA89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1033"/>
          <a:stretch/>
        </p:blipFill>
        <p:spPr>
          <a:xfrm>
            <a:off x="5675244" y="4747139"/>
            <a:ext cx="4222612" cy="1974336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59D80770-B928-4A47-808D-BA2E082D5655}"/>
              </a:ext>
            </a:extLst>
          </p:cNvPr>
          <p:cNvSpPr txBox="1"/>
          <p:nvPr/>
        </p:nvSpPr>
        <p:spPr>
          <a:xfrm>
            <a:off x="10014967" y="5310988"/>
            <a:ext cx="20312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latin typeface="Calibri" panose="020F0502020204030204" pitchFamily="34" charset="0"/>
                <a:cs typeface="Calibri" panose="020F0502020204030204" pitchFamily="34" charset="0"/>
              </a:rPr>
              <a:t>Application web réalisée avec React JS permettant de supporter le modèle d’IA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2AD5DF7-6F5A-10AA-AF48-6CAA88DFD5FF}"/>
              </a:ext>
            </a:extLst>
          </p:cNvPr>
          <p:cNvSpPr/>
          <p:nvPr/>
        </p:nvSpPr>
        <p:spPr>
          <a:xfrm>
            <a:off x="7099004" y="323442"/>
            <a:ext cx="4254796" cy="6154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https://github.com/YohanCohen-Solal/Cloud_detector_V2</a:t>
            </a:r>
            <a:endParaRPr lang="fr-FR" sz="1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fr-FR" sz="1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C07FD4F-13E9-A542-855B-49F3B9442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1005F-07FD-4257-8205-CDEC53DF0F77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163279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10000"/>
            <a:lumOff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DFA76DE-5D9F-CFD9-D0D5-36E9ECFE6C7E}"/>
              </a:ext>
            </a:extLst>
          </p:cNvPr>
          <p:cNvSpPr/>
          <p:nvPr/>
        </p:nvSpPr>
        <p:spPr>
          <a:xfrm>
            <a:off x="655779" y="259568"/>
            <a:ext cx="6340900" cy="58521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II.     Application de réalité augmentée avec détection d’objet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5BB36382-C63D-B27E-DC8A-B50E1FF9E4A4}"/>
              </a:ext>
            </a:extLst>
          </p:cNvPr>
          <p:cNvSpPr txBox="1"/>
          <p:nvPr/>
        </p:nvSpPr>
        <p:spPr>
          <a:xfrm>
            <a:off x="120574" y="983185"/>
            <a:ext cx="91009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Description du projet </a:t>
            </a:r>
            <a:r>
              <a:rPr lang="fr-FR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créer une application de réalité augmentée détectant des objets et animaux sur une image en C++ </a:t>
            </a:r>
          </a:p>
          <a:p>
            <a:r>
              <a:rPr lang="fr-FR" sz="1400" b="1" dirty="0">
                <a:latin typeface="Calibri" panose="020F0502020204030204" pitchFamily="34" charset="0"/>
                <a:cs typeface="Calibri" panose="020F0502020204030204" pitchFamily="34" charset="0"/>
              </a:rPr>
              <a:t>Objectif : </a:t>
            </a:r>
            <a:r>
              <a:rPr lang="fr-FR" sz="1400" dirty="0">
                <a:latin typeface="Calibri" panose="020F0502020204030204" pitchFamily="34" charset="0"/>
                <a:cs typeface="Calibri" panose="020F0502020204030204" pitchFamily="34" charset="0"/>
              </a:rPr>
              <a:t>Afficher le nom directement sur la plateforme en temps réel, ainsi que la probabilité</a:t>
            </a:r>
            <a:endParaRPr lang="fr-FR" sz="1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1ED2660A-82EF-629A-1AFA-0A074BFFEC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09" t="1933" r="1847"/>
          <a:stretch/>
        </p:blipFill>
        <p:spPr>
          <a:xfrm>
            <a:off x="6834947" y="2258384"/>
            <a:ext cx="2826227" cy="2112364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CC828B55-7376-91BE-1730-1F48A83881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4948" y="4456861"/>
            <a:ext cx="2826226" cy="208464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8B3D69A-6E69-CB14-79D1-CB051DB1A83D}"/>
              </a:ext>
            </a:extLst>
          </p:cNvPr>
          <p:cNvSpPr/>
          <p:nvPr/>
        </p:nvSpPr>
        <p:spPr>
          <a:xfrm>
            <a:off x="7812281" y="333346"/>
            <a:ext cx="3803454" cy="6154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https://github.com/YohanCohen-Solal/mini-project-cpp</a:t>
            </a:r>
            <a:endParaRPr lang="fr-FR" sz="1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fr-FR" sz="1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Accolade ouvrante 8">
            <a:extLst>
              <a:ext uri="{FF2B5EF4-FFF2-40B4-BE49-F238E27FC236}">
                <a16:creationId xmlns:a16="http://schemas.microsoft.com/office/drawing/2014/main" id="{98CF7C38-64C3-9CCD-05FF-2C62800002FC}"/>
              </a:ext>
            </a:extLst>
          </p:cNvPr>
          <p:cNvSpPr/>
          <p:nvPr/>
        </p:nvSpPr>
        <p:spPr>
          <a:xfrm flipH="1">
            <a:off x="9762043" y="2247310"/>
            <a:ext cx="367750" cy="4291602"/>
          </a:xfrm>
          <a:prstGeom prst="leftBrace">
            <a:avLst>
              <a:gd name="adj1" fmla="val 45682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A6FCB166-5EBB-C05A-6484-D07CBEE390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  <a14:imgEffect>
                      <a14:colorTemperature colorTemp="72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44644" y="4047628"/>
            <a:ext cx="3294562" cy="267384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50990195-17E8-4098-8BB2-7DD46D042A4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6200" b="41842"/>
          <a:stretch/>
        </p:blipFill>
        <p:spPr>
          <a:xfrm>
            <a:off x="596145" y="2245440"/>
            <a:ext cx="1257927" cy="157675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31AD1F5B-AD7C-9067-C3F7-4CB4E3D2B7FA}"/>
              </a:ext>
            </a:extLst>
          </p:cNvPr>
          <p:cNvSpPr txBox="1"/>
          <p:nvPr/>
        </p:nvSpPr>
        <p:spPr>
          <a:xfrm>
            <a:off x="504179" y="1817939"/>
            <a:ext cx="22821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fr-FR" sz="1400" b="1" baseline="30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ère</a:t>
            </a:r>
            <a:r>
              <a:rPr lang="fr-FR" sz="1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étape : </a:t>
            </a:r>
            <a:r>
              <a:rPr lang="fr-FR" sz="1400" dirty="0">
                <a:latin typeface="Calibri" panose="020F0502020204030204" pitchFamily="34" charset="0"/>
                <a:cs typeface="Calibri" panose="020F0502020204030204" pitchFamily="34" charset="0"/>
              </a:rPr>
              <a:t>b</a:t>
            </a:r>
            <a:r>
              <a:rPr lang="fr-FR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ase de données</a:t>
            </a:r>
            <a:endParaRPr lang="fr-FR" sz="11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FBBA85FC-97E3-E033-0056-B245BDD67F7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59064"/>
          <a:stretch/>
        </p:blipFill>
        <p:spPr>
          <a:xfrm>
            <a:off x="2099941" y="2258385"/>
            <a:ext cx="1257927" cy="153836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9E5383A8-6723-AD4B-45D1-5594FB587808}"/>
              </a:ext>
            </a:extLst>
          </p:cNvPr>
          <p:cNvSpPr txBox="1"/>
          <p:nvPr/>
        </p:nvSpPr>
        <p:spPr>
          <a:xfrm>
            <a:off x="3710190" y="2807773"/>
            <a:ext cx="1658555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1200" dirty="0">
                <a:latin typeface="Calibri" panose="020F0502020204030204" pitchFamily="34" charset="0"/>
                <a:cs typeface="Calibri" panose="020F0502020204030204" pitchFamily="34" charset="0"/>
              </a:rPr>
              <a:t>Plusieurs classes de 10 images chacune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368F02B1-EE1C-C4E2-A956-E44E74097A5A}"/>
              </a:ext>
            </a:extLst>
          </p:cNvPr>
          <p:cNvSpPr txBox="1"/>
          <p:nvPr/>
        </p:nvSpPr>
        <p:spPr>
          <a:xfrm>
            <a:off x="200086" y="4768998"/>
            <a:ext cx="2559240" cy="123110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>
                <a:latin typeface="Calibri" panose="020F0502020204030204" pitchFamily="34" charset="0"/>
                <a:cs typeface="Calibri" panose="020F0502020204030204" pitchFamily="34" charset="0"/>
              </a:rPr>
              <a:t>Résultat final</a:t>
            </a:r>
            <a:r>
              <a:rPr lang="fr-FR" sz="1400" dirty="0">
                <a:latin typeface="Calibri" panose="020F0502020204030204" pitchFamily="34" charset="0"/>
                <a:cs typeface="Calibri" panose="020F0502020204030204" pitchFamily="34" charset="0"/>
              </a:rPr>
              <a:t> :</a:t>
            </a:r>
          </a:p>
          <a:p>
            <a:r>
              <a:rPr lang="fr-FR" sz="1200" dirty="0">
                <a:latin typeface="Calibri" panose="020F0502020204030204" pitchFamily="34" charset="0"/>
                <a:cs typeface="Calibri" panose="020F0502020204030204" pitchFamily="34" charset="0"/>
              </a:rPr>
              <a:t>on dispose d’un modèle capable d’encadrer des objets sur une image, comme Yolo3, et d’afficher le nom de ce dernier avec la précision associée, comme GoogleNet.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00D9A861-710E-BC23-C675-8D365D112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1005F-07FD-4257-8205-CDEC53DF0F77}" type="slidenum">
              <a:rPr lang="fr-FR" smtClean="0"/>
              <a:t>3</a:t>
            </a:fld>
            <a:endParaRPr lang="fr-FR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F4CF78D4-7A2C-7CD9-293D-258EEC1B1CF7}"/>
              </a:ext>
            </a:extLst>
          </p:cNvPr>
          <p:cNvSpPr txBox="1"/>
          <p:nvPr/>
        </p:nvSpPr>
        <p:spPr>
          <a:xfrm>
            <a:off x="9028671" y="4047628"/>
            <a:ext cx="632503" cy="3086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FR" sz="1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Yolo3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B0A95BA6-6DBB-551C-9D59-09D18647776E}"/>
              </a:ext>
            </a:extLst>
          </p:cNvPr>
          <p:cNvSpPr txBox="1"/>
          <p:nvPr/>
        </p:nvSpPr>
        <p:spPr>
          <a:xfrm>
            <a:off x="8623248" y="6233727"/>
            <a:ext cx="103792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FR" sz="1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GoogleNet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D8EF4548-5C35-D4F6-7FFD-07787A50691A}"/>
              </a:ext>
            </a:extLst>
          </p:cNvPr>
          <p:cNvSpPr txBox="1"/>
          <p:nvPr/>
        </p:nvSpPr>
        <p:spPr>
          <a:xfrm>
            <a:off x="6828947" y="1817938"/>
            <a:ext cx="28262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fr-FR" sz="1400" b="1" baseline="30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ème</a:t>
            </a:r>
            <a:r>
              <a:rPr lang="fr-FR" sz="1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étape : </a:t>
            </a:r>
            <a:r>
              <a:rPr lang="fr-FR" sz="1400" dirty="0">
                <a:latin typeface="Calibri" panose="020F0502020204030204" pitchFamily="34" charset="0"/>
                <a:cs typeface="Calibri" panose="020F0502020204030204" pitchFamily="34" charset="0"/>
              </a:rPr>
              <a:t>Utilisation des modèles</a:t>
            </a:r>
            <a:endParaRPr lang="fr-FR" sz="11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563DECA9-FBF7-803F-0587-1A683CE5443E}"/>
              </a:ext>
            </a:extLst>
          </p:cNvPr>
          <p:cNvSpPr txBox="1"/>
          <p:nvPr/>
        </p:nvSpPr>
        <p:spPr>
          <a:xfrm>
            <a:off x="10158372" y="4125415"/>
            <a:ext cx="1905246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1200" dirty="0">
                <a:latin typeface="Calibri" panose="020F0502020204030204" pitchFamily="34" charset="0"/>
                <a:cs typeface="Calibri" panose="020F0502020204030204" pitchFamily="34" charset="0"/>
              </a:rPr>
              <a:t>Mélange des modèles Yolo3 et GoogleNet en C++</a:t>
            </a:r>
          </a:p>
        </p:txBody>
      </p:sp>
    </p:spTree>
    <p:extLst>
      <p:ext uri="{BB962C8B-B14F-4D97-AF65-F5344CB8AC3E}">
        <p14:creationId xmlns:p14="http://schemas.microsoft.com/office/powerpoint/2010/main" val="1854442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10000"/>
            <a:lumOff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711B4EAB-B908-FD67-55CA-E37BFC9C3E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1005F-07FD-4257-8205-CDEC53DF0F77}" type="slidenum">
              <a:rPr lang="fr-FR" smtClean="0"/>
              <a:t>4</a:t>
            </a:fld>
            <a:endParaRPr lang="fr-F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D50C16E-A970-170E-E82D-9EDBE6010D35}"/>
              </a:ext>
            </a:extLst>
          </p:cNvPr>
          <p:cNvSpPr/>
          <p:nvPr/>
        </p:nvSpPr>
        <p:spPr>
          <a:xfrm>
            <a:off x="655778" y="259568"/>
            <a:ext cx="6888021" cy="58521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III.     Analyse de données : équipe de France de football 1998 et 2018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F68D2532-32D8-7BF5-F1E1-874FCA5F6EE5}"/>
              </a:ext>
            </a:extLst>
          </p:cNvPr>
          <p:cNvSpPr txBox="1"/>
          <p:nvPr/>
        </p:nvSpPr>
        <p:spPr>
          <a:xfrm>
            <a:off x="116254" y="983779"/>
            <a:ext cx="119594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Description du projet </a:t>
            </a:r>
            <a:r>
              <a:rPr lang="fr-FR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 </a:t>
            </a:r>
            <a:r>
              <a:rPr lang="fr-FR" sz="1400" dirty="0">
                <a:latin typeface="Calibri" panose="020F0502020204030204" pitchFamily="34" charset="0"/>
                <a:cs typeface="Calibri" panose="020F0502020204030204" pitchFamily="34" charset="0"/>
              </a:rPr>
              <a:t>e</a:t>
            </a:r>
            <a:r>
              <a:rPr lang="fr-FR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ffectuer une étude des performances des équipes de 1998 et 2018 à travers différents aspects techniques</a:t>
            </a:r>
          </a:p>
          <a:p>
            <a:r>
              <a:rPr lang="fr-FR" sz="1400" b="1" dirty="0">
                <a:latin typeface="Calibri" panose="020F0502020204030204" pitchFamily="34" charset="0"/>
                <a:cs typeface="Calibri" panose="020F0502020204030204" pitchFamily="34" charset="0"/>
              </a:rPr>
              <a:t>Objectif : </a:t>
            </a:r>
            <a:r>
              <a:rPr lang="fr-FR" sz="1400" dirty="0">
                <a:latin typeface="Calibri" panose="020F0502020204030204" pitchFamily="34" charset="0"/>
                <a:cs typeface="Calibri" panose="020F0502020204030204" pitchFamily="34" charset="0"/>
              </a:rPr>
              <a:t>établir une éventuelle corrélation entre la compétence des joueurs et l’entraîneur et déterminer s’il y a une configuration similaire entre les deux équipes</a:t>
            </a:r>
            <a:endParaRPr lang="fr-FR" sz="1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E9E08CA-56E8-8CF0-C7BD-B5E662E02FED}"/>
              </a:ext>
            </a:extLst>
          </p:cNvPr>
          <p:cNvSpPr/>
          <p:nvPr/>
        </p:nvSpPr>
        <p:spPr>
          <a:xfrm>
            <a:off x="7764779" y="244459"/>
            <a:ext cx="3803454" cy="6154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https://github.com/YohanCohen-Solal/statistiques_football_1998_2018</a:t>
            </a:r>
            <a:endParaRPr lang="fr-FR" sz="1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fr-FR" sz="1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9CCF68BF-B9B9-B7EC-FD31-2A146609E5D3}"/>
              </a:ext>
            </a:extLst>
          </p:cNvPr>
          <p:cNvSpPr txBox="1"/>
          <p:nvPr/>
        </p:nvSpPr>
        <p:spPr>
          <a:xfrm>
            <a:off x="504179" y="1817939"/>
            <a:ext cx="37994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fr-FR" sz="1400" b="1" baseline="30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ère</a:t>
            </a:r>
            <a:r>
              <a:rPr lang="fr-FR" sz="1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étape : </a:t>
            </a:r>
            <a:r>
              <a:rPr lang="fr-FR" sz="1400" dirty="0">
                <a:latin typeface="Calibri" panose="020F0502020204030204" pitchFamily="34" charset="0"/>
                <a:cs typeface="Calibri" panose="020F0502020204030204" pitchFamily="34" charset="0"/>
              </a:rPr>
              <a:t>création d’un tableau Excel par équipe</a:t>
            </a:r>
            <a:endParaRPr lang="fr-FR" sz="11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CEBCA555-005A-44B0-E3E9-ADF1560B6734}"/>
              </a:ext>
            </a:extLst>
          </p:cNvPr>
          <p:cNvSpPr txBox="1"/>
          <p:nvPr/>
        </p:nvSpPr>
        <p:spPr>
          <a:xfrm>
            <a:off x="4574951" y="2711716"/>
            <a:ext cx="2014692" cy="110799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1100" dirty="0">
                <a:latin typeface="Calibri" panose="020F0502020204030204" pitchFamily="34" charset="0"/>
                <a:cs typeface="Calibri" panose="020F0502020204030204" pitchFamily="34" charset="0"/>
              </a:rPr>
              <a:t>Deux tableaux de plusieurs colonnes remplies </a:t>
            </a:r>
            <a:br>
              <a:rPr lang="fr-FR" sz="11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fr-FR" sz="1100" dirty="0">
                <a:latin typeface="Calibri" panose="020F0502020204030204" pitchFamily="34" charset="0"/>
                <a:cs typeface="Calibri" panose="020F0502020204030204" pitchFamily="34" charset="0"/>
              </a:rPr>
              <a:t>(un pour 1998 et un pour 2018).</a:t>
            </a:r>
          </a:p>
          <a:p>
            <a:pPr algn="ctr"/>
            <a:r>
              <a:rPr lang="fr-FR" sz="1100" dirty="0">
                <a:latin typeface="Calibri" panose="020F0502020204030204" pitchFamily="34" charset="0"/>
                <a:cs typeface="Calibri" panose="020F0502020204030204" pitchFamily="34" charset="0"/>
              </a:rPr>
              <a:t>Chiffres trouvés sur YouTube et plusieurs sites spécialisés dans le football.</a:t>
            </a:r>
          </a:p>
        </p:txBody>
      </p:sp>
      <p:sp>
        <p:nvSpPr>
          <p:cNvPr id="16" name="Espace réservé du numéro de diapositive 2">
            <a:extLst>
              <a:ext uri="{FF2B5EF4-FFF2-40B4-BE49-F238E27FC236}">
                <a16:creationId xmlns:a16="http://schemas.microsoft.com/office/drawing/2014/main" id="{0DD3F3B6-02E9-F1FF-7DB2-8F19EC8FC1D7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2C1005F-07FD-4257-8205-CDEC53DF0F77}" type="slidenum">
              <a:rPr lang="fr-FR" smtClean="0"/>
              <a:pPr/>
              <a:t>4</a:t>
            </a:fld>
            <a:endParaRPr lang="fr-FR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85E6A941-21F5-FA4F-5D29-D82DC30354EE}"/>
              </a:ext>
            </a:extLst>
          </p:cNvPr>
          <p:cNvSpPr txBox="1"/>
          <p:nvPr/>
        </p:nvSpPr>
        <p:spPr>
          <a:xfrm>
            <a:off x="7385538" y="1710217"/>
            <a:ext cx="41438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fr-FR" sz="1400" b="1" baseline="30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ème</a:t>
            </a:r>
            <a:r>
              <a:rPr lang="fr-FR" sz="1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étape : </a:t>
            </a:r>
            <a:r>
              <a:rPr lang="fr-FR" sz="1400" dirty="0">
                <a:latin typeface="Calibri" panose="020F0502020204030204" pitchFamily="34" charset="0"/>
                <a:cs typeface="Calibri" panose="020F0502020204030204" pitchFamily="34" charset="0"/>
              </a:rPr>
              <a:t>Mise en place d’un cahier des charges et 	conception de scripts Python</a:t>
            </a:r>
          </a:p>
        </p:txBody>
      </p:sp>
      <p:pic>
        <p:nvPicPr>
          <p:cNvPr id="22" name="Image 21">
            <a:extLst>
              <a:ext uri="{FF2B5EF4-FFF2-40B4-BE49-F238E27FC236}">
                <a16:creationId xmlns:a16="http://schemas.microsoft.com/office/drawing/2014/main" id="{DB186D64-B3E6-6C68-F0FB-C0B0E0FBEB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871" y="2258384"/>
            <a:ext cx="4342080" cy="201466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00FD274F-1CF1-B6CD-A3AE-EC42D345D317}"/>
              </a:ext>
            </a:extLst>
          </p:cNvPr>
          <p:cNvSpPr txBox="1"/>
          <p:nvPr/>
        </p:nvSpPr>
        <p:spPr>
          <a:xfrm>
            <a:off x="1396565" y="4340521"/>
            <a:ext cx="2014692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11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Exemple avec l’équipe de 1998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DBA7EF96-780A-2273-5082-930C5AD1F30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125" b="22717"/>
          <a:stretch/>
        </p:blipFill>
        <p:spPr>
          <a:xfrm>
            <a:off x="7385538" y="3047324"/>
            <a:ext cx="4561936" cy="10381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31B8A947-75B6-FE60-B5A7-694178F5BC4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45185"/>
          <a:stretch/>
        </p:blipFill>
        <p:spPr>
          <a:xfrm>
            <a:off x="6887941" y="2320886"/>
            <a:ext cx="3251971" cy="11871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0C64D426-D71F-6307-94A8-5D2B7F793E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37618" y="5068629"/>
            <a:ext cx="2564412" cy="144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47283AA1-AA67-2326-56B5-D4A5DD221CA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14111" y="5067395"/>
            <a:ext cx="2556052" cy="144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00A63A91-1424-C39D-1661-1198BDEECD3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78470" y="5067395"/>
            <a:ext cx="2585264" cy="144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8" name="ZoneTexte 27">
            <a:extLst>
              <a:ext uri="{FF2B5EF4-FFF2-40B4-BE49-F238E27FC236}">
                <a16:creationId xmlns:a16="http://schemas.microsoft.com/office/drawing/2014/main" id="{8D6C0E68-30DB-2AB4-7937-1E478DB22838}"/>
              </a:ext>
            </a:extLst>
          </p:cNvPr>
          <p:cNvSpPr txBox="1"/>
          <p:nvPr/>
        </p:nvSpPr>
        <p:spPr>
          <a:xfrm>
            <a:off x="215644" y="5067395"/>
            <a:ext cx="2742463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Résultat final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:</a:t>
            </a:r>
            <a:r>
              <a:rPr lang="fr-FR" sz="140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Les résultats sont sous forme de PowerPoint 12 diapositives. 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 présentation contient un sommaire </a:t>
            </a:r>
            <a:br>
              <a:rPr lang="fr-FR" sz="120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fr-FR" sz="120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et chaque diapositive est accompagnée d’explication concernant les résultats</a:t>
            </a:r>
            <a:endParaRPr kumimoji="0" lang="fr-F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5708884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1039</TotalTime>
  <Words>491</Words>
  <Application>Microsoft Office PowerPoint</Application>
  <PresentationFormat>Grand écran</PresentationFormat>
  <Paragraphs>59</Paragraphs>
  <Slides>4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</vt:i4>
      </vt:variant>
    </vt:vector>
  </HeadingPairs>
  <TitlesOfParts>
    <vt:vector size="9" baseType="lpstr">
      <vt:lpstr>Aptos</vt:lpstr>
      <vt:lpstr>Aptos Display</vt:lpstr>
      <vt:lpstr>Arial</vt:lpstr>
      <vt:lpstr>Calibri</vt:lpstr>
      <vt:lpstr>Thème Office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Yohan Cohen-Solal</dc:creator>
  <cp:lastModifiedBy>yoyo yoyo</cp:lastModifiedBy>
  <cp:revision>26</cp:revision>
  <dcterms:created xsi:type="dcterms:W3CDTF">2024-02-13T09:38:38Z</dcterms:created>
  <dcterms:modified xsi:type="dcterms:W3CDTF">2024-07-19T08:25:59Z</dcterms:modified>
</cp:coreProperties>
</file>